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85"/>
  </p:normalViewPr>
  <p:slideViewPr>
    <p:cSldViewPr snapToGrid="0" snapToObjects="1">
      <p:cViewPr varScale="1">
        <p:scale>
          <a:sx n="89" d="100"/>
          <a:sy n="89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812f2bc5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812f2bc5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9600"/>
              <a:buFont typeface="Corbel"/>
              <a:buNone/>
              <a:defRPr sz="9600" b="0" i="0" u="none" strike="noStrike" cap="none">
                <a:solidFill>
                  <a:srgbClr val="E2E2E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Corbel"/>
              <a:buNone/>
              <a:defRPr sz="3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>
            <a:spLocks noGrp="1"/>
          </p:cNvSpPr>
          <p:nvPr>
            <p:ph type="pic" idx="2"/>
          </p:nvPr>
        </p:nvSpPr>
        <p:spPr>
          <a:xfrm>
            <a:off x="839788" y="987425"/>
            <a:ext cx="10515600" cy="3379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839788" y="5186516"/>
            <a:ext cx="10514012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Corbel"/>
              <a:buNone/>
              <a:defRPr sz="3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>
            <a:off x="839788" y="4489399"/>
            <a:ext cx="10514012" cy="1501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Corbel"/>
              <a:buNone/>
              <a:defRPr sz="4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2"/>
          </p:nvPr>
        </p:nvSpPr>
        <p:spPr>
          <a:xfrm>
            <a:off x="838200" y="4501729"/>
            <a:ext cx="10512424" cy="14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orbe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orbe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  <a:defRPr sz="5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839788" y="4850581"/>
            <a:ext cx="10514012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  <a:defRPr sz="5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2"/>
          </p:nvPr>
        </p:nvSpPr>
        <p:spPr>
          <a:xfrm>
            <a:off x="1356798" y="257175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3"/>
          </p:nvPr>
        </p:nvSpPr>
        <p:spPr>
          <a:xfrm>
            <a:off x="4587994" y="188595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4"/>
          </p:nvPr>
        </p:nvSpPr>
        <p:spPr>
          <a:xfrm>
            <a:off x="4577441" y="257175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5"/>
          </p:nvPr>
        </p:nvSpPr>
        <p:spPr>
          <a:xfrm>
            <a:off x="7829035" y="188595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6"/>
          </p:nvPr>
        </p:nvSpPr>
        <p:spPr>
          <a:xfrm>
            <a:off x="7829035" y="257175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  <a:defRPr sz="5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>
            <a:spLocks noGrp="1"/>
          </p:cNvSpPr>
          <p:nvPr>
            <p:ph type="pic" idx="2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3"/>
          </p:nvPr>
        </p:nvSpPr>
        <p:spPr>
          <a:xfrm>
            <a:off x="1332085" y="4873765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4"/>
          </p:nvPr>
        </p:nvSpPr>
        <p:spPr>
          <a:xfrm>
            <a:off x="4568997" y="4297503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3" name="Google Shape;113;p16"/>
          <p:cNvSpPr>
            <a:spLocks noGrp="1"/>
          </p:cNvSpPr>
          <p:nvPr>
            <p:ph type="pic" idx="5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6"/>
          </p:nvPr>
        </p:nvSpPr>
        <p:spPr>
          <a:xfrm>
            <a:off x="4567644" y="4873764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7"/>
          </p:nvPr>
        </p:nvSpPr>
        <p:spPr>
          <a:xfrm>
            <a:off x="7804322" y="4297503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6" name="Google Shape;116;p16"/>
          <p:cNvSpPr>
            <a:spLocks noGrp="1"/>
          </p:cNvSpPr>
          <p:nvPr>
            <p:ph type="pic" idx="8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body" idx="9"/>
          </p:nvPr>
        </p:nvSpPr>
        <p:spPr>
          <a:xfrm>
            <a:off x="7804197" y="4873762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  <a:defRPr sz="5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 rot="5400000">
            <a:off x="4061231" y="-1115606"/>
            <a:ext cx="4351338" cy="102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  <a:defRPr sz="5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  <a:defRPr sz="5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9600"/>
              <a:buFont typeface="Corbel"/>
              <a:buNone/>
              <a:defRPr sz="9600" b="0" i="0" u="none" strike="noStrike" cap="none">
                <a:solidFill>
                  <a:srgbClr val="E2E2E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  <a:defRPr sz="5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502521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319840" y="1825625"/>
            <a:ext cx="50339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  <a:defRPr sz="5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1120000" y="2505075"/>
            <a:ext cx="5025216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319840" y="1681163"/>
            <a:ext cx="503554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319840" y="2505075"/>
            <a:ext cx="503554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  <a:defRPr sz="5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Corbel"/>
              <a:buNone/>
              <a:defRPr sz="3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1120000" y="2057400"/>
            <a:ext cx="365202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Corbel"/>
              <a:buNone/>
              <a:defRPr sz="3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120000" y="2057400"/>
            <a:ext cx="365202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  <a:defRPr sz="5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pZDVX66iR-rmQO3rRGQ-3KPf8fGJ2926/view" TargetMode="External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r73D9qwNGpyNqGiKHET1prR6YuOckBwz/view" TargetMode="External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er2yPYoRpYfDuv9xsve-rACyNP0dHSqH/view" TargetMode="External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g48U8q9NCx48dSLu_f9hWN8qnZ3g2Ame/view" TargetMode="External"/><Relationship Id="rId5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YWlF1VvYVK7wiXC296vCKtzHE83c2HfC/view" TargetMode="External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ctrTitle"/>
          </p:nvPr>
        </p:nvSpPr>
        <p:spPr>
          <a:xfrm>
            <a:off x="1620283" y="771600"/>
            <a:ext cx="9144000" cy="1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4400"/>
              <a:buFont typeface="Times New Roman"/>
              <a:buNone/>
            </a:pPr>
            <a:r>
              <a:rPr lang="en-US" sz="4400" b="0" i="0" u="none" strike="noStrike" cap="none">
                <a:solidFill>
                  <a:srgbClr val="E2E2E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Autonomous System to Establish Reference Direction for  </a:t>
            </a:r>
            <a:br>
              <a:rPr lang="en-US" sz="4400" b="0" i="0" u="none" strike="noStrike" cap="none">
                <a:solidFill>
                  <a:srgbClr val="E2E2E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400" b="0" i="0" u="none" strike="noStrike" cap="none">
                <a:solidFill>
                  <a:srgbClr val="E2E2E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Ground-Based Antennas</a:t>
            </a:r>
            <a:endParaRPr/>
          </a:p>
        </p:txBody>
      </p:sp>
      <p:pic>
        <p:nvPicPr>
          <p:cNvPr id="138" name="Google Shape;138;p19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160" y="2620753"/>
            <a:ext cx="5911273" cy="358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0533" y="2829233"/>
            <a:ext cx="5370487" cy="3170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Times New Roman"/>
              <a:buNone/>
            </a:pPr>
            <a:r>
              <a:rPr lang="en-US" sz="5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and Validation</a:t>
            </a:r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body" idx="1"/>
          </p:nvPr>
        </p:nvSpPr>
        <p:spPr>
          <a:xfrm>
            <a:off x="289715" y="1697082"/>
            <a:ext cx="7240638" cy="1418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Time: Variable but typically 2 minutes</a:t>
            </a:r>
            <a:endParaRPr/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Determine location with centimeter accuracy</a:t>
            </a:r>
            <a:endParaRPr/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0.014° accuracy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08" name="Google Shape;208;p28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827" y="5439006"/>
            <a:ext cx="2178963" cy="132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3748" y="3423386"/>
            <a:ext cx="9020505" cy="2826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body" idx="1"/>
          </p:nvPr>
        </p:nvSpPr>
        <p:spPr>
          <a:xfrm>
            <a:off x="1167575" y="1825625"/>
            <a:ext cx="10233900" cy="21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Char char="•"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RTK Solution measured accuracy: 2.6 cm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Predicted of 1.732 cm (in 3 Dimensions)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Char char="•"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to establish an RTK Fix: 1-5 minutes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Highly Variable (atmosphere, multipath, baseline length, satellite visibility)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Char char="•"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Survey-in Accuracy: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1167575" y="4811725"/>
            <a:ext cx="10233900" cy="10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Char char="•"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observable correlation between survey-in time and RTK fix time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29"/>
          <p:cNvSpPr txBox="1">
            <a:spLocks noGrp="1"/>
          </p:cNvSpPr>
          <p:nvPr>
            <p:ph type="body" idx="1"/>
          </p:nvPr>
        </p:nvSpPr>
        <p:spPr>
          <a:xfrm>
            <a:off x="1239900" y="3979225"/>
            <a:ext cx="5132400" cy="8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0" lvl="2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•"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1.4197m in 1 min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•"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1m in 13 mins,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29"/>
          <p:cNvSpPr txBox="1">
            <a:spLocks noGrp="1"/>
          </p:cNvSpPr>
          <p:nvPr>
            <p:ph type="body" idx="1"/>
          </p:nvPr>
        </p:nvSpPr>
        <p:spPr>
          <a:xfrm>
            <a:off x="4291600" y="3979225"/>
            <a:ext cx="6752400" cy="8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0" lvl="2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•"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.54m in 42 mins,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•"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.55m in 97 mins (on Y mountain, bad multipath)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Times New Roman"/>
              <a:buNone/>
            </a:pPr>
            <a:r>
              <a:rPr lang="en-US" sz="5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and Validation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Times New Roman"/>
              <a:buNone/>
            </a:pPr>
            <a:r>
              <a:rPr lang="en-US" sz="5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 Base Station</a:t>
            </a:r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Times New Roman"/>
              <a:buChar char="•"/>
            </a:pPr>
            <a:r>
              <a:rPr lang="en-US" sz="280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 Tripod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Times New Roman"/>
              <a:buChar char="•"/>
            </a:pPr>
            <a:r>
              <a:rPr lang="en-US" sz="240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5° of level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Times New Roman"/>
              <a:buChar char="•"/>
            </a:pPr>
            <a:r>
              <a:rPr lang="en-US" sz="280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 to power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Times New Roman"/>
              <a:buChar char="•"/>
            </a:pPr>
            <a:r>
              <a:rPr lang="en-US" sz="280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Turn on system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Times New Roman"/>
              <a:buChar char="•"/>
            </a:pPr>
            <a:r>
              <a:rPr lang="en-US" sz="280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Follow UI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5" name="Google Shape;225;p30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827" y="5439006"/>
            <a:ext cx="2178963" cy="132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0245" y="1690688"/>
            <a:ext cx="4305122" cy="437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15662" y="2097393"/>
            <a:ext cx="3127823" cy="3556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Times New Roman"/>
              <a:buNone/>
            </a:pPr>
            <a:r>
              <a:rPr lang="en-US" sz="5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 Station Setup</a:t>
            </a:r>
            <a:endParaRPr sz="5400" b="0" i="0" u="none" strike="noStrike" cap="none">
              <a:solidFill>
                <a:srgbClr val="EDEDE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3" name="Google Shape;233;p31"/>
          <p:cNvSpPr txBox="1">
            <a:spLocks noGrp="1"/>
          </p:cNvSpPr>
          <p:nvPr>
            <p:ph type="body" idx="1"/>
          </p:nvPr>
        </p:nvSpPr>
        <p:spPr>
          <a:xfrm>
            <a:off x="838200" y="1812275"/>
            <a:ext cx="4322100" cy="43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Takes roughly 1 minute to set up base station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4" name="Google Shape;234;p31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827" y="5457478"/>
            <a:ext cx="2178963" cy="132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 title="VID_20180411_084212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4201" y="1812275"/>
            <a:ext cx="5819608" cy="43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Times New Roman"/>
              <a:buNone/>
            </a:pPr>
            <a:r>
              <a:rPr lang="en-US" sz="5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Align Gimbal and Mobile Station</a:t>
            </a:r>
            <a:endParaRPr/>
          </a:p>
        </p:txBody>
      </p:sp>
      <p:sp>
        <p:nvSpPr>
          <p:cNvPr id="241" name="Google Shape;241;p32"/>
          <p:cNvSpPr txBox="1">
            <a:spLocks noGrp="1"/>
          </p:cNvSpPr>
          <p:nvPr>
            <p:ph type="body" idx="1"/>
          </p:nvPr>
        </p:nvSpPr>
        <p:spPr>
          <a:xfrm>
            <a:off x="381090" y="2130567"/>
            <a:ext cx="498523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Creates a reference location for the gimbal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Manually established using a scope camera system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EDEDED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EDEDE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42" name="Google Shape;24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1809" y="2130567"/>
            <a:ext cx="6250663" cy="4055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827" y="5439006"/>
            <a:ext cx="2178963" cy="1322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Times New Roman"/>
              <a:buNone/>
            </a:pPr>
            <a:r>
              <a:rPr lang="en-US" sz="5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Gimbal</a:t>
            </a:r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Allows alignment of the entire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and pointing at the final target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axis of rotation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Ramping function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Encoders </a:t>
            </a:r>
            <a:endParaRPr>
              <a:solidFill>
                <a:srgbClr val="FF0000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Accuracy: 0.002° per step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Rotation Speed: 1 RPM</a:t>
            </a:r>
            <a:endParaRPr/>
          </a:p>
        </p:txBody>
      </p:sp>
      <p:pic>
        <p:nvPicPr>
          <p:cNvPr id="250" name="Google Shape;250;p33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827" y="5439006"/>
            <a:ext cx="2178963" cy="132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2775" y="2114781"/>
            <a:ext cx="4391025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Times New Roman"/>
              <a:buNone/>
            </a:pPr>
            <a:r>
              <a:rPr lang="en-US" sz="5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and Testing</a:t>
            </a:r>
            <a:endParaRPr/>
          </a:p>
        </p:txBody>
      </p:sp>
      <p:pic>
        <p:nvPicPr>
          <p:cNvPr id="257" name="Google Shape;25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481" y="2146911"/>
            <a:ext cx="7703502" cy="283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827" y="5439006"/>
            <a:ext cx="2178963" cy="132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78528" y="1819198"/>
            <a:ext cx="3648487" cy="3491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Times New Roman"/>
              <a:buNone/>
            </a:pPr>
            <a:r>
              <a:rPr lang="en-US" sz="5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Testing</a:t>
            </a:r>
            <a:endParaRPr/>
          </a:p>
        </p:txBody>
      </p:sp>
      <p:pic>
        <p:nvPicPr>
          <p:cNvPr id="265" name="Google Shape;26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1766" y="2384243"/>
            <a:ext cx="7608467" cy="2865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827" y="5439006"/>
            <a:ext cx="2178963" cy="1322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Times New Roman"/>
              <a:buNone/>
            </a:pPr>
            <a:r>
              <a:rPr lang="en-US" sz="5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Manually Establishing The Baseline</a:t>
            </a:r>
            <a:endParaRPr/>
          </a:p>
        </p:txBody>
      </p:sp>
      <p:sp>
        <p:nvSpPr>
          <p:cNvPr id="272" name="Google Shape;272;p36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47841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Keypad controls gimbal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display allows user to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establish the baseline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 is aligned with the U-blox</a:t>
            </a:r>
            <a:endParaRPr sz="2400" b="0" i="0" u="none" strike="noStrike" cap="none">
              <a:solidFill>
                <a:srgbClr val="EDEDE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antenna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1” X 1” target easily found at 100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Meters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Accuracy: 0.01°</a:t>
            </a:r>
            <a:endParaRPr/>
          </a:p>
        </p:txBody>
      </p:sp>
      <p:pic>
        <p:nvPicPr>
          <p:cNvPr id="273" name="Google Shape;273;p36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827" y="5439006"/>
            <a:ext cx="2178963" cy="132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8032" y="2329527"/>
            <a:ext cx="4851896" cy="3343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87061" y="2193852"/>
            <a:ext cx="6133838" cy="3633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Times New Roman"/>
              <a:buNone/>
            </a:pPr>
            <a:r>
              <a:rPr lang="en-US" sz="5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Baseline Setup</a:t>
            </a:r>
            <a:endParaRPr/>
          </a:p>
        </p:txBody>
      </p:sp>
      <p:sp>
        <p:nvSpPr>
          <p:cNvPr id="281" name="Google Shape;281;p37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4507500" cy="42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Align orientation of gimbal with baseline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This is accomplished by pointing the scope at the rover’s GPS antenna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Variable gimbal speed allows user to accurately point at rover</a:t>
            </a:r>
            <a:endParaRPr/>
          </a:p>
        </p:txBody>
      </p:sp>
      <p:pic>
        <p:nvPicPr>
          <p:cNvPr id="282" name="Google Shape;282;p37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827" y="5439006"/>
            <a:ext cx="2178963" cy="132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 title="VID_20180411_085419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1963" y="1825625"/>
            <a:ext cx="5459075" cy="40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Times New Roman"/>
              <a:buNone/>
            </a:pPr>
            <a:r>
              <a:rPr lang="en-US" sz="5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Boresighting</a:t>
            </a:r>
            <a:endParaRPr sz="5400" b="0" i="0" u="none" strike="noStrike" cap="none">
              <a:solidFill>
                <a:srgbClr val="EDEDE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0"/>
          <p:cNvSpPr txBox="1">
            <a:spLocks noGrp="1"/>
          </p:cNvSpPr>
          <p:nvPr>
            <p:ph type="body" idx="1"/>
          </p:nvPr>
        </p:nvSpPr>
        <p:spPr>
          <a:xfrm>
            <a:off x="291852" y="2296445"/>
            <a:ext cx="5934735" cy="271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3080"/>
              <a:buFont typeface="Arial"/>
              <a:buChar char="•"/>
            </a:pPr>
            <a:r>
              <a:rPr lang="en-US" sz="308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Aligning an antenna with a target</a:t>
            </a:r>
            <a:endParaRPr/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380"/>
              <a:buFont typeface="Arial"/>
              <a:buChar char="•"/>
            </a:pPr>
            <a:r>
              <a:rPr lang="en-US" sz="238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Tight accuracies</a:t>
            </a:r>
            <a:endParaRPr/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380"/>
              <a:buFont typeface="Arial"/>
              <a:buChar char="•"/>
            </a:pPr>
            <a:r>
              <a:rPr lang="en-US" sz="238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Slow process (2 days)</a:t>
            </a:r>
            <a:endParaRPr/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380"/>
              <a:buFont typeface="Arial"/>
              <a:buChar char="•"/>
            </a:pPr>
            <a:r>
              <a:rPr lang="en-US" sz="238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Labor intensive</a:t>
            </a:r>
            <a:endParaRPr/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380"/>
              <a:buFont typeface="Arial"/>
              <a:buChar char="•"/>
            </a:pPr>
            <a:r>
              <a:rPr lang="en-US" sz="238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 distances between required measurements</a:t>
            </a:r>
            <a:endParaRPr/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380"/>
              <a:buFont typeface="Arial"/>
              <a:buChar char="•"/>
            </a:pPr>
            <a:r>
              <a:rPr lang="en-US" sz="238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Expensive equipment</a:t>
            </a:r>
            <a:endParaRPr/>
          </a:p>
        </p:txBody>
      </p:sp>
      <p:pic>
        <p:nvPicPr>
          <p:cNvPr id="146" name="Google Shape;146;p20" descr="https://lh6.googleusercontent.com/VhhHfLSoMm6J0v8HHY3J6MyWXr5fzRgpSppXSlT6Dv58tHXUibhOUDDot_rywojhvLD73uZ7BSO8spBwtUxVTXubOxZLhx1saFsl4EWJ_DUWFQ5x8j_C0XBm-wDWEUWm1PYC4RIEc6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7424" y="2296445"/>
            <a:ext cx="5391150" cy="3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827" y="5439006"/>
            <a:ext cx="2178963" cy="1322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Times New Roman"/>
              <a:buNone/>
            </a:pPr>
            <a:r>
              <a:rPr lang="en-US" sz="5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Pointing GPS Coordinates</a:t>
            </a:r>
            <a:endParaRPr/>
          </a:p>
        </p:txBody>
      </p:sp>
      <p:sp>
        <p:nvSpPr>
          <p:cNvPr id="289" name="Google Shape;289;p38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3725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Corbel"/>
              <a:buChar char="•"/>
            </a:pPr>
            <a:r>
              <a:rPr lang="en-US"/>
              <a:t>UI navigation and target GPS coordinates are entered via keypad on the handheld</a:t>
            </a:r>
            <a:endParaRPr/>
          </a:p>
        </p:txBody>
      </p:sp>
      <p:pic>
        <p:nvPicPr>
          <p:cNvPr id="290" name="Google Shape;290;p38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827" y="5439006"/>
            <a:ext cx="2178963" cy="132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8"/>
          <p:cNvPicPr preferRelativeResize="0"/>
          <p:nvPr/>
        </p:nvPicPr>
        <p:blipFill rotWithShape="1">
          <a:blip r:embed="rId4">
            <a:alphaModFix/>
          </a:blip>
          <a:srcRect t="14006" b="8563"/>
          <a:stretch/>
        </p:blipFill>
        <p:spPr>
          <a:xfrm>
            <a:off x="4936000" y="1825625"/>
            <a:ext cx="6417802" cy="3726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Times New Roman"/>
              <a:buNone/>
            </a:pPr>
            <a:r>
              <a:rPr lang="en-US" sz="5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The Gimbal</a:t>
            </a: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Triple-axis accelerometer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gimbal system pans in 45° intervals allowing the accelerometer to take readings at different locations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Self-levels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Rotates again to validate how level the system is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298" name="Google Shape;298;p39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827" y="5439006"/>
            <a:ext cx="2178963" cy="1322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Times New Roman"/>
              <a:buNone/>
            </a:pPr>
            <a:r>
              <a:rPr lang="en-US" sz="5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and Validation</a:t>
            </a:r>
            <a:endParaRPr/>
          </a:p>
        </p:txBody>
      </p:sp>
      <p:sp>
        <p:nvSpPr>
          <p:cNvPr id="304" name="Google Shape;304;p40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59376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Noise verified to </a:t>
            </a:r>
            <a:r>
              <a:rPr lang="en-U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≤</a:t>
            </a:r>
            <a:r>
              <a:rPr lang="en-US" sz="2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 LSB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17-bit ADC</a:t>
            </a:r>
            <a:endParaRPr sz="2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•"/>
            </a:pPr>
            <a:r>
              <a:rPr lang="en-U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Experimentally verified average offset from level of 0.012° over 10 trials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05" name="Google Shape;305;p40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827" y="5439006"/>
            <a:ext cx="2178963" cy="132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2620" y="1825625"/>
            <a:ext cx="3567931" cy="4742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Times New Roman"/>
              <a:buNone/>
            </a:pPr>
            <a:r>
              <a:rPr lang="en-US" sz="5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Self-Calibration</a:t>
            </a:r>
            <a:endParaRPr/>
          </a:p>
        </p:txBody>
      </p:sp>
      <p:pic>
        <p:nvPicPr>
          <p:cNvPr id="312" name="Google Shape;312;p41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827" y="5439006"/>
            <a:ext cx="2178963" cy="132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 title="IMG_1616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7925" y="1538300"/>
            <a:ext cx="6729266" cy="50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Times New Roman"/>
              <a:buNone/>
            </a:pPr>
            <a:r>
              <a:rPr lang="en-US" sz="5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Test</a:t>
            </a:r>
            <a:endParaRPr/>
          </a:p>
        </p:txBody>
      </p:sp>
      <p:pic>
        <p:nvPicPr>
          <p:cNvPr id="319" name="Google Shape;319;p42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827" y="5439006"/>
            <a:ext cx="2178963" cy="132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2" title="IMG_1610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1425" y="1448175"/>
            <a:ext cx="7084367" cy="53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Times New Roman"/>
              <a:buNone/>
            </a:pPr>
            <a:r>
              <a:rPr lang="en-US" sz="5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</a:t>
            </a:r>
            <a:endParaRPr/>
          </a:p>
        </p:txBody>
      </p:sp>
      <p:sp>
        <p:nvSpPr>
          <p:cNvPr id="326" name="Google Shape;326;p43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463698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Gimbal costs not included in final cost of the system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Key Components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U-blox</a:t>
            </a:r>
            <a:endParaRPr sz="2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Accelerometer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Simmons 3-9 power scope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7” screen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Raspberry Pi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Cost: $968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27" name="Google Shape;32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0942" y="1389584"/>
            <a:ext cx="5418268" cy="5223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3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827" y="5439006"/>
            <a:ext cx="2178963" cy="1322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Times New Roman"/>
              <a:buNone/>
            </a:pPr>
            <a:r>
              <a:rPr lang="en-US" sz="5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Deliverables</a:t>
            </a:r>
            <a:endParaRPr/>
          </a:p>
        </p:txBody>
      </p:sp>
      <p:sp>
        <p:nvSpPr>
          <p:cNvPr id="334" name="Google Shape;334;p44"/>
          <p:cNvSpPr txBox="1">
            <a:spLocks noGrp="1"/>
          </p:cNvSpPr>
          <p:nvPr>
            <p:ph type="body" idx="1"/>
          </p:nvPr>
        </p:nvSpPr>
        <p:spPr>
          <a:xfrm>
            <a:off x="1119900" y="1469700"/>
            <a:ext cx="10233900" cy="3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system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Package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 Procedure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CAD models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Circuitry design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and validation </a:t>
            </a:r>
            <a:endParaRPr sz="2400" b="0" i="0" u="none" strike="noStrike" cap="none">
              <a:solidFill>
                <a:srgbClr val="EDEDE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2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procedures and data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Documented design process performed by the team</a:t>
            </a:r>
            <a:endParaRPr/>
          </a:p>
        </p:txBody>
      </p:sp>
      <p:pic>
        <p:nvPicPr>
          <p:cNvPr id="335" name="Google Shape;335;p44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827" y="5439006"/>
            <a:ext cx="2178963" cy="132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025" y="1690699"/>
            <a:ext cx="4833800" cy="3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Times New Roman"/>
              <a:buNone/>
            </a:pPr>
            <a:r>
              <a:rPr lang="en-US" sz="5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Recommendations</a:t>
            </a:r>
            <a:endParaRPr/>
          </a:p>
        </p:txBody>
      </p:sp>
      <p:sp>
        <p:nvSpPr>
          <p:cNvPr id="342" name="Google Shape;342;p45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 recognition for establishing baseline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Encoders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 Leveling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Testing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Replace 3D prints </a:t>
            </a:r>
            <a:endParaRPr sz="2800" b="0" i="0" u="none" strike="noStrike" cap="none">
              <a:solidFill>
                <a:srgbClr val="EDEDED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EDEDE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43" name="Google Shape;34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9422" y="2732424"/>
            <a:ext cx="5834378" cy="3444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5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827" y="5439006"/>
            <a:ext cx="2178963" cy="1322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Times New Roman"/>
              <a:buNone/>
            </a:pPr>
            <a:r>
              <a:rPr lang="en-US" sz="5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/>
          </a:p>
        </p:txBody>
      </p:sp>
      <p:pic>
        <p:nvPicPr>
          <p:cNvPr id="350" name="Google Shape;350;p46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827" y="5439006"/>
            <a:ext cx="2178963" cy="132243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6"/>
          <p:cNvSpPr txBox="1"/>
          <p:nvPr/>
        </p:nvSpPr>
        <p:spPr>
          <a:xfrm>
            <a:off x="4645125" y="1812275"/>
            <a:ext cx="54939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352" name="Google Shape;35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3061" y="1690700"/>
            <a:ext cx="91059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8138" y="624204"/>
            <a:ext cx="3683934" cy="492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7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827" y="5439006"/>
            <a:ext cx="2178963" cy="132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152" y="733846"/>
            <a:ext cx="6185883" cy="4705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Times New Roman"/>
              <a:buNone/>
            </a:pPr>
            <a:r>
              <a:rPr lang="en-US" sz="5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Success Measurements</a:t>
            </a:r>
            <a:endParaRPr/>
          </a:p>
        </p:txBody>
      </p:sp>
      <p:pic>
        <p:nvPicPr>
          <p:cNvPr id="153" name="Google Shape;153;p21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827" y="5439006"/>
            <a:ext cx="2178963" cy="132243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3500582" y="1690688"/>
            <a:ext cx="54309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3136" y="1690695"/>
            <a:ext cx="91059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Times New Roman"/>
              <a:buNone/>
            </a:pPr>
            <a:r>
              <a:rPr lang="en-US" sz="5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Solution</a:t>
            </a:r>
            <a:endParaRPr/>
          </a:p>
        </p:txBody>
      </p:sp>
      <p:pic>
        <p:nvPicPr>
          <p:cNvPr id="161" name="Google Shape;161;p22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827" y="5439006"/>
            <a:ext cx="2178963" cy="132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 descr="https://lh3.googleusercontent.com/vgNeKLb3pD-BNzv11yoa-h0sbxkldenmvnx9qvf3XCjEidepTPtyZbIx687na59WloS3Igg-pDZ84GgC9Bf4RUOgtrfSoj_wiNuPscUJ0wsP_H9WGXRL2cKrBRnRKdVtJ-F8Lka7C3tWfFPsjPth9o4t3RiKCoN5ISJQ0IIJ-YkwACBlP5SU9B7YrPf1ADHI1lMI4eY3T41MYSF3BTU4CUqbIBbT7sUViZSsVhawjb65tZzqJ9qz9UvXbWYHhX3fgut8dJdRVm8CY-WSJ198K4tamBeJFnR1hX2DqyiqS6g_uGOItc8wA_lax4wDpiB-yCIGjfoTFm_3M3BRiMKTVZ3NWdKbmbkwmJXs1Nz1djUVOX1_qY2iA9CL2Ou-wvxEseY60zBKqzNrO0Mw7bmWdGRGJfVP-3XzpJnvmQFIOM51_3r5IrcTZGGoB10wIwyzT080Yp1NFnepiut-IwB1vRoE5P5h_jQ2x3OicNRVKzVz0cmStdzNIPkxYa5uKCf8EvHsWurIM6ui4q7lx6I_UBTgcIGK3Pt4pv7sHtYaDd1onwQvIcA6eVQp2sv5DeP_ESgjmNnboty6Y-c-kC817ZxH0j0p49-dbTbTh5yjZqJnyd9IBjHqvE57NG3JNXpuIOyHXFOpU9O7cmQLRcGOV5SpdylGMuz9=w1319-h990-no"/>
          <p:cNvPicPr preferRelativeResize="0"/>
          <p:nvPr/>
        </p:nvPicPr>
        <p:blipFill rotWithShape="1">
          <a:blip r:embed="rId4">
            <a:alphaModFix/>
          </a:blip>
          <a:srcRect b="18645"/>
          <a:stretch/>
        </p:blipFill>
        <p:spPr>
          <a:xfrm>
            <a:off x="2752124" y="1825626"/>
            <a:ext cx="6454935" cy="3937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Times New Roman"/>
              <a:buNone/>
            </a:pPr>
            <a:r>
              <a:rPr lang="en-US" sz="5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by Step Process</a:t>
            </a:r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up base station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Initiate GPS and leveling procedure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Place mobile station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Align gimbal with the mobile station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GPS coordinates of the target</a:t>
            </a: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EDEDE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69" name="Google Shape;169;p23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827" y="5439006"/>
            <a:ext cx="2178963" cy="1322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Times New Roman"/>
              <a:buNone/>
            </a:pPr>
            <a:r>
              <a:rPr lang="en-US" sz="5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Place Mobile Station</a:t>
            </a:r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Times New Roman"/>
              <a:buChar char="•"/>
            </a:pPr>
            <a:r>
              <a:rPr lang="en-US" sz="280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Place mobile station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about 100m from antenna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Times New Roman"/>
              <a:buChar char="•"/>
            </a:pPr>
            <a:r>
              <a:rPr lang="en-US" sz="280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Place in clearing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Times New Roman"/>
              <a:buChar char="•"/>
            </a:pPr>
            <a:r>
              <a:rPr lang="en-US" sz="240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Avoid multipath</a:t>
            </a:r>
            <a:endParaRPr sz="2400" i="0" u="none" strike="noStrike" cap="none">
              <a:solidFill>
                <a:srgbClr val="EDEDE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taller is better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Times New Roman"/>
              <a:buChar char="•"/>
            </a:pPr>
            <a:r>
              <a:rPr lang="en-US" sz="280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Turn on device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Times New Roman"/>
              <a:buChar char="•"/>
            </a:pPr>
            <a:r>
              <a:rPr lang="en-US" sz="280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that blue LED is on</a:t>
            </a:r>
            <a:endParaRPr sz="2800" i="0" u="none" strike="noStrike" cap="none">
              <a:solidFill>
                <a:srgbClr val="EDEDE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Automatically begins survey-in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24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827" y="5439006"/>
            <a:ext cx="2178963" cy="132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587843"/>
            <a:ext cx="4775616" cy="3724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Times New Roman"/>
              <a:buNone/>
            </a:pPr>
            <a:r>
              <a:rPr lang="en-US" sz="5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Rover Setup</a:t>
            </a:r>
            <a:endParaRPr/>
          </a:p>
        </p:txBody>
      </p:sp>
      <p:pic>
        <p:nvPicPr>
          <p:cNvPr id="183" name="Google Shape;183;p25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827" y="5439006"/>
            <a:ext cx="2178963" cy="132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 title="VID_20180411_083059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3725" y="1690700"/>
            <a:ext cx="5506700" cy="413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1038525" y="1690700"/>
            <a:ext cx="4465200" cy="3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Takes 20 seconds to set up rover</a:t>
            </a:r>
            <a:endParaRPr sz="2800">
              <a:solidFill>
                <a:srgbClr val="EDEDE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Once powered, the rover automatically starts surveying-in and will send RTK correctional data to base station once they survey-in is finished</a:t>
            </a:r>
            <a:endParaRPr sz="2800">
              <a:solidFill>
                <a:srgbClr val="EDEDE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Times New Roman"/>
              <a:buNone/>
            </a:pPr>
            <a:r>
              <a:rPr lang="en-US" sz="5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North Finding</a:t>
            </a:r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531178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RTK GPS system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Located in both units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Finds relative position between both units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Survey in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RTK fix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Calculates north vector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EDEDE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1784" y="1825625"/>
            <a:ext cx="5296790" cy="4087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827" y="5439006"/>
            <a:ext cx="2178963" cy="1322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Times New Roman"/>
              <a:buNone/>
            </a:pPr>
            <a:r>
              <a:rPr lang="en-US" sz="5400" b="0" i="0" u="none" strike="noStrike" cap="none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Interfacing and Testing</a:t>
            </a:r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body" idx="1"/>
          </p:nvPr>
        </p:nvSpPr>
        <p:spPr>
          <a:xfrm>
            <a:off x="1106425" y="1825625"/>
            <a:ext cx="6398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Times New Roman"/>
              <a:buChar char="•"/>
            </a:pPr>
            <a:r>
              <a:rPr lang="en-US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 interacts with Ublox via Serial (NMEA protocol, mostly proprietary UBX)</a:t>
            </a:r>
            <a:endParaRPr>
              <a:solidFill>
                <a:srgbClr val="EDEDE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Times New Roman"/>
              <a:buChar char="•"/>
            </a:pPr>
            <a:r>
              <a:rPr lang="en-US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Survey-In, High Precision Position, RTK status, relative Position, Message Enable.</a:t>
            </a:r>
            <a:endParaRPr>
              <a:solidFill>
                <a:srgbClr val="EDEDE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Times New Roman"/>
              <a:buChar char="•"/>
            </a:pPr>
            <a:r>
              <a:rPr lang="en-US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Surveying in at Y</a:t>
            </a:r>
            <a:endParaRPr>
              <a:solidFill>
                <a:srgbClr val="EDEDE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Times New Roman"/>
              <a:buChar char="•"/>
            </a:pPr>
            <a:r>
              <a:rPr lang="en-US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Surveying in/Surveying targets at Park</a:t>
            </a:r>
            <a:endParaRPr>
              <a:solidFill>
                <a:srgbClr val="EDEDE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Times New Roman"/>
              <a:buChar char="•"/>
            </a:pPr>
            <a:r>
              <a:rPr lang="en-US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Timing variability</a:t>
            </a:r>
            <a:endParaRPr>
              <a:solidFill>
                <a:srgbClr val="EDEDE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4597" y="1960712"/>
            <a:ext cx="3695800" cy="408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 descr="https://lh6.googleusercontent.com/G22fLsxrKTSoMWbVH24HWdS7C7a18VbsN6cSSH2WZILH-A9GGC9bQnMjpdlbgEK2nsbDUVOQYUwvtnfvH9B_4EsXzQXInkGxcz2XLZisTt4T1PES27gm12QkCb2v_56kFG_4IHHQxW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827" y="5439006"/>
            <a:ext cx="2178963" cy="1322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</Words>
  <Application>Microsoft Macintosh PowerPoint</Application>
  <PresentationFormat>Widescreen</PresentationFormat>
  <Paragraphs>128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Times New Roman</vt:lpstr>
      <vt:lpstr>Arial</vt:lpstr>
      <vt:lpstr>Corbel</vt:lpstr>
      <vt:lpstr>Depth</vt:lpstr>
      <vt:lpstr>Autonomous System to Establish Reference Direction for   Large Ground-Based Antennas</vt:lpstr>
      <vt:lpstr>Boresighting</vt:lpstr>
      <vt:lpstr>Key Success Measurements</vt:lpstr>
      <vt:lpstr>Our Solution</vt:lpstr>
      <vt:lpstr>Step by Step Process</vt:lpstr>
      <vt:lpstr>Place Mobile Station</vt:lpstr>
      <vt:lpstr>Rover Setup</vt:lpstr>
      <vt:lpstr>North Finding</vt:lpstr>
      <vt:lpstr>Interfacing and Testing</vt:lpstr>
      <vt:lpstr>Testing and Validation</vt:lpstr>
      <vt:lpstr>Testing and Validation</vt:lpstr>
      <vt:lpstr>Setup Base Station</vt:lpstr>
      <vt:lpstr>Base Station Setup</vt:lpstr>
      <vt:lpstr>Align Gimbal and Mobile Station</vt:lpstr>
      <vt:lpstr>The Gimbal</vt:lpstr>
      <vt:lpstr>Design and Testing</vt:lpstr>
      <vt:lpstr>Additional Testing</vt:lpstr>
      <vt:lpstr>Manually Establishing The Baseline</vt:lpstr>
      <vt:lpstr>Baseline Setup</vt:lpstr>
      <vt:lpstr>Input Pointing GPS Coordinates</vt:lpstr>
      <vt:lpstr>Level The Gimbal</vt:lpstr>
      <vt:lpstr>Testing and Validation</vt:lpstr>
      <vt:lpstr>Self-Calibration</vt:lpstr>
      <vt:lpstr>Full Test</vt:lpstr>
      <vt:lpstr>Cost</vt:lpstr>
      <vt:lpstr>Deliverables</vt:lpstr>
      <vt:lpstr>Recommendations</vt:lpstr>
      <vt:lpstr>Results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System to Establish Reference Direction for   Large Ground-Based Antennas</dc:title>
  <cp:lastModifiedBy>Spencer Creer</cp:lastModifiedBy>
  <cp:revision>1</cp:revision>
  <dcterms:modified xsi:type="dcterms:W3CDTF">2020-11-26T20:58:12Z</dcterms:modified>
</cp:coreProperties>
</file>